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CCCA6D-0563-4632-89C3-D289CDF474EB}" v="6" dt="2021-12-30T15:12:22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91" d="100"/>
          <a:sy n="91" d="100"/>
        </p:scale>
        <p:origin x="56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36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31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69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971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936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85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27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73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27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14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76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E9311-0056-47BB-BBA0-E60B1950F3B3}" type="datetimeFigureOut">
              <a:rPr lang="nl-NL" smtClean="0"/>
              <a:t>11-1-2022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D08EA-9D8C-40D6-B846-F5D8C93279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391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roep 156"/>
          <p:cNvGrpSpPr/>
          <p:nvPr/>
        </p:nvGrpSpPr>
        <p:grpSpPr bwMode="blackWhite">
          <a:xfrm>
            <a:off x="118764" y="-73062"/>
            <a:ext cx="11778873" cy="6108998"/>
            <a:chOff x="216575" y="438128"/>
            <a:chExt cx="11362006" cy="6521470"/>
          </a:xfrm>
        </p:grpSpPr>
        <p:sp>
          <p:nvSpPr>
            <p:cNvPr id="4" name="Afgeronde rechthoek 3"/>
            <p:cNvSpPr/>
            <p:nvPr/>
          </p:nvSpPr>
          <p:spPr bwMode="blackWhite">
            <a:xfrm>
              <a:off x="5600700" y="438128"/>
              <a:ext cx="711200" cy="469900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Raad van Toezicht</a:t>
              </a:r>
            </a:p>
          </p:txBody>
        </p:sp>
        <p:sp>
          <p:nvSpPr>
            <p:cNvPr id="5" name="Afgeronde rechthoek 4"/>
            <p:cNvSpPr/>
            <p:nvPr/>
          </p:nvSpPr>
          <p:spPr bwMode="blackWhite">
            <a:xfrm>
              <a:off x="5600700" y="1228727"/>
              <a:ext cx="711200" cy="469900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Raad van Bestuur</a:t>
              </a:r>
            </a:p>
          </p:txBody>
        </p:sp>
        <p:sp>
          <p:nvSpPr>
            <p:cNvPr id="7" name="Afgeronde rechthoek 6"/>
            <p:cNvSpPr/>
            <p:nvPr/>
          </p:nvSpPr>
          <p:spPr bwMode="blackWhite">
            <a:xfrm>
              <a:off x="2778322" y="3206247"/>
              <a:ext cx="930078" cy="750148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 Manager</a:t>
              </a:r>
            </a:p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Zorg</a:t>
              </a:r>
            </a:p>
          </p:txBody>
        </p:sp>
        <p:sp>
          <p:nvSpPr>
            <p:cNvPr id="8" name="Afgeronde rechthoek 7"/>
            <p:cNvSpPr/>
            <p:nvPr/>
          </p:nvSpPr>
          <p:spPr bwMode="blackWhite">
            <a:xfrm>
              <a:off x="8127999" y="3206247"/>
              <a:ext cx="1310123" cy="793514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Manager financiën en services</a:t>
              </a:r>
            </a:p>
          </p:txBody>
        </p:sp>
        <p:sp>
          <p:nvSpPr>
            <p:cNvPr id="9" name="Afgeronde rechthoek 8"/>
            <p:cNvSpPr/>
            <p:nvPr/>
          </p:nvSpPr>
          <p:spPr bwMode="blackWhite">
            <a:xfrm>
              <a:off x="1779666" y="6580106"/>
              <a:ext cx="1096215" cy="379491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Geestelijke zorg</a:t>
              </a:r>
            </a:p>
          </p:txBody>
        </p:sp>
        <p:sp>
          <p:nvSpPr>
            <p:cNvPr id="11" name="Afgeronde rechthoek 10"/>
            <p:cNvSpPr/>
            <p:nvPr/>
          </p:nvSpPr>
          <p:spPr bwMode="blackWhite">
            <a:xfrm>
              <a:off x="6556914" y="1698627"/>
              <a:ext cx="1336331" cy="416261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Secretariaat Raad van Bestuur</a:t>
              </a:r>
            </a:p>
          </p:txBody>
        </p:sp>
        <p:sp>
          <p:nvSpPr>
            <p:cNvPr id="13" name="Afgeronde rechthoek 12"/>
            <p:cNvSpPr/>
            <p:nvPr/>
          </p:nvSpPr>
          <p:spPr bwMode="blackWhite">
            <a:xfrm>
              <a:off x="216575" y="3604531"/>
              <a:ext cx="2009686" cy="636611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Medische- / paramedische dienst en  Psycholoog (Uitbesteed)</a:t>
              </a:r>
            </a:p>
          </p:txBody>
        </p:sp>
        <p:sp>
          <p:nvSpPr>
            <p:cNvPr id="14" name="Afgeronde rechthoek 13"/>
            <p:cNvSpPr/>
            <p:nvPr/>
          </p:nvSpPr>
          <p:spPr bwMode="blackWhite">
            <a:xfrm>
              <a:off x="9924760" y="3504294"/>
              <a:ext cx="1653821" cy="963454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Salarisadministratie</a:t>
              </a:r>
            </a:p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Financiële administratie </a:t>
              </a:r>
            </a:p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ICT</a:t>
              </a:r>
            </a:p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Cliëntadministratie</a:t>
              </a:r>
            </a:p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(Uitbesteed)</a:t>
              </a:r>
            </a:p>
          </p:txBody>
        </p:sp>
        <p:sp>
          <p:nvSpPr>
            <p:cNvPr id="15" name="Afgeronde rechthoek 14"/>
            <p:cNvSpPr/>
            <p:nvPr/>
          </p:nvSpPr>
          <p:spPr bwMode="blackWhite">
            <a:xfrm>
              <a:off x="3962403" y="2278076"/>
              <a:ext cx="1371597" cy="311812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Cliëntenraad</a:t>
              </a:r>
            </a:p>
          </p:txBody>
        </p:sp>
        <p:sp>
          <p:nvSpPr>
            <p:cNvPr id="16" name="Afgeronde rechthoek 15"/>
            <p:cNvSpPr/>
            <p:nvPr/>
          </p:nvSpPr>
          <p:spPr bwMode="blackWhite">
            <a:xfrm>
              <a:off x="3962403" y="1731964"/>
              <a:ext cx="1371598" cy="366898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Ondernemingsraad</a:t>
              </a:r>
            </a:p>
          </p:txBody>
        </p:sp>
        <p:sp>
          <p:nvSpPr>
            <p:cNvPr id="17" name="Afgeronde rechthoek 16"/>
            <p:cNvSpPr/>
            <p:nvPr/>
          </p:nvSpPr>
          <p:spPr bwMode="blackWhite">
            <a:xfrm>
              <a:off x="4071254" y="4652954"/>
              <a:ext cx="841169" cy="399725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Teamleider</a:t>
              </a:r>
            </a:p>
          </p:txBody>
        </p:sp>
        <p:sp>
          <p:nvSpPr>
            <p:cNvPr id="18" name="Afgeronde rechthoek 17"/>
            <p:cNvSpPr/>
            <p:nvPr/>
          </p:nvSpPr>
          <p:spPr bwMode="blackWhite">
            <a:xfrm>
              <a:off x="3137728" y="4637639"/>
              <a:ext cx="818302" cy="391621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Teamleider</a:t>
              </a:r>
            </a:p>
          </p:txBody>
        </p:sp>
        <p:sp>
          <p:nvSpPr>
            <p:cNvPr id="19" name="Afgeronde rechthoek 18"/>
            <p:cNvSpPr/>
            <p:nvPr/>
          </p:nvSpPr>
          <p:spPr bwMode="blackWhite">
            <a:xfrm>
              <a:off x="2152044" y="4637639"/>
              <a:ext cx="870460" cy="415040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Teamleider</a:t>
              </a:r>
            </a:p>
          </p:txBody>
        </p:sp>
        <p:sp>
          <p:nvSpPr>
            <p:cNvPr id="20" name="Rechthoek 19"/>
            <p:cNvSpPr/>
            <p:nvPr/>
          </p:nvSpPr>
          <p:spPr bwMode="blackWhite">
            <a:xfrm>
              <a:off x="1244216" y="4637639"/>
              <a:ext cx="860872" cy="415040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Teamleider</a:t>
              </a:r>
            </a:p>
          </p:txBody>
        </p:sp>
        <p:sp>
          <p:nvSpPr>
            <p:cNvPr id="21" name="Rechthoek 20"/>
            <p:cNvSpPr/>
            <p:nvPr/>
          </p:nvSpPr>
          <p:spPr bwMode="blackWhite">
            <a:xfrm>
              <a:off x="216575" y="4637639"/>
              <a:ext cx="875544" cy="415040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Teamleider</a:t>
              </a:r>
            </a:p>
          </p:txBody>
        </p:sp>
        <p:sp>
          <p:nvSpPr>
            <p:cNvPr id="22" name="Afgeronde rechthoek 21"/>
            <p:cNvSpPr/>
            <p:nvPr/>
          </p:nvSpPr>
          <p:spPr bwMode="blackWhite">
            <a:xfrm>
              <a:off x="4491838" y="6580107"/>
              <a:ext cx="858906" cy="379491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 err="1">
                  <a:solidFill>
                    <a:schemeClr val="tx1"/>
                  </a:solidFill>
                  <a:latin typeface="Calibri" panose="020F0502020204030204" pitchFamily="34" charset="0"/>
                </a:rPr>
                <a:t>Activiteiten-begeleiding</a:t>
              </a:r>
              <a:endParaRPr lang="nl-NL" sz="1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" name="Afgeronde rechthoek 23"/>
            <p:cNvSpPr/>
            <p:nvPr/>
          </p:nvSpPr>
          <p:spPr bwMode="blackWhite">
            <a:xfrm>
              <a:off x="10633912" y="6040009"/>
              <a:ext cx="797555" cy="368298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Receptie</a:t>
              </a:r>
            </a:p>
          </p:txBody>
        </p:sp>
        <p:sp>
          <p:nvSpPr>
            <p:cNvPr id="25" name="Afgeronde rechthoek 24"/>
            <p:cNvSpPr/>
            <p:nvPr/>
          </p:nvSpPr>
          <p:spPr bwMode="blackWhite">
            <a:xfrm>
              <a:off x="8620126" y="6040008"/>
              <a:ext cx="817996" cy="360214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Keuken</a:t>
              </a:r>
            </a:p>
          </p:txBody>
        </p:sp>
        <p:sp>
          <p:nvSpPr>
            <p:cNvPr id="26" name="Afgeronde rechthoek 25"/>
            <p:cNvSpPr/>
            <p:nvPr/>
          </p:nvSpPr>
          <p:spPr bwMode="blackWhite">
            <a:xfrm>
              <a:off x="7616824" y="6040008"/>
              <a:ext cx="901703" cy="360214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Fac. medewerkers</a:t>
              </a:r>
            </a:p>
          </p:txBody>
        </p:sp>
        <p:sp>
          <p:nvSpPr>
            <p:cNvPr id="27" name="Afgeronde rechthoek 26"/>
            <p:cNvSpPr/>
            <p:nvPr/>
          </p:nvSpPr>
          <p:spPr bwMode="blackWhite">
            <a:xfrm>
              <a:off x="7616823" y="5100575"/>
              <a:ext cx="1270002" cy="427182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 </a:t>
              </a:r>
              <a:r>
                <a:rPr lang="nl-NL" sz="1000" dirty="0" err="1">
                  <a:solidFill>
                    <a:schemeClr val="tx1"/>
                  </a:solidFill>
                  <a:latin typeface="Calibri" panose="020F0502020204030204" pitchFamily="34" charset="0"/>
                </a:rPr>
                <a:t>Personeels-administratie</a:t>
              </a:r>
              <a:endParaRPr lang="nl-NL" sz="1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Afgeronde rechthoek 27"/>
            <p:cNvSpPr/>
            <p:nvPr/>
          </p:nvSpPr>
          <p:spPr bwMode="blackWhite">
            <a:xfrm>
              <a:off x="6283317" y="5100575"/>
              <a:ext cx="1247783" cy="427182"/>
            </a:xfrm>
            <a:prstGeom prst="roundRect">
              <a:avLst/>
            </a:prstGeom>
            <a:solidFill>
              <a:srgbClr val="008877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000" dirty="0">
                  <a:solidFill>
                    <a:schemeClr val="tx1"/>
                  </a:solidFill>
                  <a:latin typeface="Calibri" panose="020F0502020204030204" pitchFamily="34" charset="0"/>
                </a:rPr>
                <a:t>ICT coördinator</a:t>
              </a:r>
            </a:p>
          </p:txBody>
        </p:sp>
        <p:cxnSp>
          <p:nvCxnSpPr>
            <p:cNvPr id="30" name="Rechte verbindingslijn 29"/>
            <p:cNvCxnSpPr>
              <a:cxnSpLocks/>
            </p:cNvCxnSpPr>
            <p:nvPr/>
          </p:nvCxnSpPr>
          <p:spPr bwMode="blackWhite">
            <a:xfrm>
              <a:off x="5956300" y="1698627"/>
              <a:ext cx="0" cy="1905902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Rechte verbindingslijn 41"/>
            <p:cNvCxnSpPr/>
            <p:nvPr/>
          </p:nvCxnSpPr>
          <p:spPr bwMode="blackWhite">
            <a:xfrm flipH="1">
              <a:off x="7225078" y="1455700"/>
              <a:ext cx="1" cy="24574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Rechte verbindingslijn 56"/>
            <p:cNvCxnSpPr/>
            <p:nvPr/>
          </p:nvCxnSpPr>
          <p:spPr bwMode="blackWhite">
            <a:xfrm>
              <a:off x="3718785" y="3604530"/>
              <a:ext cx="4419598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Rechte verbindingslijn 63"/>
            <p:cNvCxnSpPr/>
            <p:nvPr/>
          </p:nvCxnSpPr>
          <p:spPr bwMode="blackWhite">
            <a:xfrm>
              <a:off x="3546879" y="4360779"/>
              <a:ext cx="12565" cy="27685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Rechte verbindingslijn 64"/>
            <p:cNvCxnSpPr/>
            <p:nvPr/>
          </p:nvCxnSpPr>
          <p:spPr bwMode="blackWhite">
            <a:xfrm flipH="1">
              <a:off x="2587274" y="4345463"/>
              <a:ext cx="1" cy="292175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Rechte verbindingslijn 65"/>
            <p:cNvCxnSpPr/>
            <p:nvPr/>
          </p:nvCxnSpPr>
          <p:spPr bwMode="blackWhite">
            <a:xfrm>
              <a:off x="1674652" y="4345463"/>
              <a:ext cx="0" cy="292175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Rechte verbindingslijn 68"/>
            <p:cNvCxnSpPr/>
            <p:nvPr/>
          </p:nvCxnSpPr>
          <p:spPr bwMode="blackWhite">
            <a:xfrm>
              <a:off x="8258166" y="4879899"/>
              <a:ext cx="0" cy="22067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Rechte verbindingslijn 69"/>
            <p:cNvCxnSpPr/>
            <p:nvPr/>
          </p:nvCxnSpPr>
          <p:spPr bwMode="blackWhite">
            <a:xfrm>
              <a:off x="6934200" y="4903743"/>
              <a:ext cx="0" cy="196832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Rechte verbindingslijn 71"/>
            <p:cNvCxnSpPr/>
            <p:nvPr/>
          </p:nvCxnSpPr>
          <p:spPr bwMode="blackWhite">
            <a:xfrm>
              <a:off x="10125072" y="4887414"/>
              <a:ext cx="0" cy="22067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Rechte verbindingslijn 95"/>
            <p:cNvCxnSpPr/>
            <p:nvPr/>
          </p:nvCxnSpPr>
          <p:spPr bwMode="blackWhite">
            <a:xfrm>
              <a:off x="5334001" y="1966914"/>
              <a:ext cx="622299" cy="0"/>
            </a:xfrm>
            <a:prstGeom prst="line">
              <a:avLst/>
            </a:prstGeom>
            <a:ln w="9525" cap="flat" cmpd="sng" algn="ctr">
              <a:solidFill>
                <a:schemeClr val="accent6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99" name="Rechte verbindingslijn 98"/>
            <p:cNvCxnSpPr/>
            <p:nvPr/>
          </p:nvCxnSpPr>
          <p:spPr bwMode="blackWhite">
            <a:xfrm>
              <a:off x="5334000" y="2525714"/>
              <a:ext cx="622300" cy="0"/>
            </a:xfrm>
            <a:prstGeom prst="line">
              <a:avLst/>
            </a:prstGeom>
            <a:ln w="9525" cap="flat" cmpd="sng" algn="ctr">
              <a:solidFill>
                <a:schemeClr val="accent6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2" name="Rechte verbindingslijn 101"/>
            <p:cNvCxnSpPr/>
            <p:nvPr/>
          </p:nvCxnSpPr>
          <p:spPr bwMode="blackWhite">
            <a:xfrm>
              <a:off x="5956300" y="908028"/>
              <a:ext cx="0" cy="320699"/>
            </a:xfrm>
            <a:prstGeom prst="line">
              <a:avLst/>
            </a:prstGeom>
            <a:ln w="19050">
              <a:solidFill>
                <a:srgbClr val="008877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Rechte verbindingslijn 121"/>
            <p:cNvCxnSpPr>
              <a:cxnSpLocks/>
            </p:cNvCxnSpPr>
            <p:nvPr/>
          </p:nvCxnSpPr>
          <p:spPr bwMode="blackWhite">
            <a:xfrm flipH="1" flipV="1">
              <a:off x="6346371" y="1460500"/>
              <a:ext cx="4073774" cy="162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Rechte verbindingslijn 138"/>
            <p:cNvCxnSpPr>
              <a:cxnSpLocks/>
            </p:cNvCxnSpPr>
            <p:nvPr/>
          </p:nvCxnSpPr>
          <p:spPr bwMode="blackWhite">
            <a:xfrm>
              <a:off x="732228" y="4335893"/>
              <a:ext cx="4750600" cy="3040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Rechte verbindingslijn 153"/>
            <p:cNvCxnSpPr/>
            <p:nvPr/>
          </p:nvCxnSpPr>
          <p:spPr bwMode="blackWhite">
            <a:xfrm>
              <a:off x="8548528" y="3985410"/>
              <a:ext cx="5392" cy="87813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Rechte verbindingslijn 155"/>
            <p:cNvCxnSpPr/>
            <p:nvPr/>
          </p:nvCxnSpPr>
          <p:spPr bwMode="blackWhite">
            <a:xfrm flipH="1">
              <a:off x="3243361" y="3947185"/>
              <a:ext cx="1773" cy="40569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1" name="Rechte verbindingslijn 60"/>
          <p:cNvCxnSpPr>
            <a:cxnSpLocks/>
            <a:stCxn id="19" idx="2"/>
          </p:cNvCxnSpPr>
          <p:nvPr/>
        </p:nvCxnSpPr>
        <p:spPr bwMode="blackWhite">
          <a:xfrm flipH="1">
            <a:off x="2570939" y="4249626"/>
            <a:ext cx="5505" cy="25934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Rechte verbindingslijn 73"/>
          <p:cNvCxnSpPr/>
          <p:nvPr/>
        </p:nvCxnSpPr>
        <p:spPr bwMode="blackWhite">
          <a:xfrm>
            <a:off x="556142" y="4249627"/>
            <a:ext cx="1874" cy="1856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Afgeronde rechthoek 35"/>
          <p:cNvSpPr/>
          <p:nvPr/>
        </p:nvSpPr>
        <p:spPr bwMode="blackWhite">
          <a:xfrm>
            <a:off x="165477" y="4435247"/>
            <a:ext cx="886986" cy="482884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</a:rPr>
              <a:t>Korenbloem</a:t>
            </a:r>
          </a:p>
        </p:txBody>
      </p:sp>
      <p:sp>
        <p:nvSpPr>
          <p:cNvPr id="78" name="Afgeronde rechthoek 77"/>
          <p:cNvSpPr/>
          <p:nvPr/>
        </p:nvSpPr>
        <p:spPr bwMode="blackWhite">
          <a:xfrm>
            <a:off x="1227537" y="4435247"/>
            <a:ext cx="914330" cy="482883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</a:rPr>
              <a:t>Margriet</a:t>
            </a:r>
          </a:p>
        </p:txBody>
      </p:sp>
      <p:sp>
        <p:nvSpPr>
          <p:cNvPr id="39" name="Afgeronde rechthoek 38"/>
          <p:cNvSpPr/>
          <p:nvPr/>
        </p:nvSpPr>
        <p:spPr bwMode="blackWhite">
          <a:xfrm>
            <a:off x="2212628" y="4435247"/>
            <a:ext cx="827714" cy="482883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</a:rPr>
              <a:t>Klaproos</a:t>
            </a:r>
          </a:p>
        </p:txBody>
      </p:sp>
      <p:sp>
        <p:nvSpPr>
          <p:cNvPr id="48" name="Afgeronde rechthoek 47"/>
          <p:cNvSpPr/>
          <p:nvPr/>
        </p:nvSpPr>
        <p:spPr bwMode="blackWhite">
          <a:xfrm>
            <a:off x="3173740" y="4435247"/>
            <a:ext cx="870731" cy="482883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</a:rPr>
              <a:t>Anemoon</a:t>
            </a:r>
          </a:p>
        </p:txBody>
      </p:sp>
      <p:sp>
        <p:nvSpPr>
          <p:cNvPr id="51" name="Afgeronde rechthoek 50"/>
          <p:cNvSpPr/>
          <p:nvPr/>
        </p:nvSpPr>
        <p:spPr bwMode="blackWhite">
          <a:xfrm>
            <a:off x="4114911" y="4435247"/>
            <a:ext cx="928641" cy="477904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</a:rPr>
              <a:t>Kamille</a:t>
            </a:r>
          </a:p>
        </p:txBody>
      </p:sp>
      <p:sp>
        <p:nvSpPr>
          <p:cNvPr id="92" name="Afgeronde rechthoek 91"/>
          <p:cNvSpPr/>
          <p:nvPr/>
        </p:nvSpPr>
        <p:spPr bwMode="blackWhite">
          <a:xfrm>
            <a:off x="5578233" y="5697258"/>
            <a:ext cx="786354" cy="338680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 err="1">
                <a:latin typeface="Calibri" panose="020F0502020204030204" pitchFamily="34" charset="0"/>
              </a:rPr>
              <a:t>Flexpool</a:t>
            </a:r>
            <a:endParaRPr lang="nl-NL" sz="1000" dirty="0">
              <a:latin typeface="Calibri" panose="020F0502020204030204" pitchFamily="34" charset="0"/>
            </a:endParaRPr>
          </a:p>
        </p:txBody>
      </p:sp>
      <p:sp>
        <p:nvSpPr>
          <p:cNvPr id="103" name="Afgeronde rechthoek 102"/>
          <p:cNvSpPr/>
          <p:nvPr/>
        </p:nvSpPr>
        <p:spPr bwMode="blackWhite">
          <a:xfrm>
            <a:off x="6454804" y="5719152"/>
            <a:ext cx="857736" cy="445120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</a:rPr>
              <a:t>Adm. </a:t>
            </a:r>
            <a:r>
              <a:rPr lang="nl-NL" sz="1000" dirty="0" err="1">
                <a:latin typeface="Calibri" panose="020F0502020204030204" pitchFamily="34" charset="0"/>
              </a:rPr>
              <a:t>Mw</a:t>
            </a:r>
            <a:r>
              <a:rPr lang="nl-NL" sz="1000" dirty="0">
                <a:latin typeface="Calibri" panose="020F0502020204030204" pitchFamily="34" charset="0"/>
              </a:rPr>
              <a:t> planning </a:t>
            </a:r>
          </a:p>
        </p:txBody>
      </p:sp>
      <p:cxnSp>
        <p:nvCxnSpPr>
          <p:cNvPr id="105" name="Rechte verbindingslijn 104"/>
          <p:cNvCxnSpPr>
            <a:cxnSpLocks/>
          </p:cNvCxnSpPr>
          <p:nvPr/>
        </p:nvCxnSpPr>
        <p:spPr bwMode="blackWhite">
          <a:xfrm>
            <a:off x="824035" y="5226944"/>
            <a:ext cx="6059637" cy="252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Rechte verbindingslijn 109"/>
          <p:cNvCxnSpPr>
            <a:cxnSpLocks/>
            <a:endCxn id="103" idx="0"/>
          </p:cNvCxnSpPr>
          <p:nvPr/>
        </p:nvCxnSpPr>
        <p:spPr bwMode="blackWhite">
          <a:xfrm>
            <a:off x="6883672" y="5242492"/>
            <a:ext cx="0" cy="4766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Rechte verbindingslijn 111"/>
          <p:cNvCxnSpPr>
            <a:cxnSpLocks/>
          </p:cNvCxnSpPr>
          <p:nvPr/>
        </p:nvCxnSpPr>
        <p:spPr bwMode="blackWhite">
          <a:xfrm flipH="1">
            <a:off x="5548044" y="3582102"/>
            <a:ext cx="3002" cy="165702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5" name="Afgeronde rechthoek 114"/>
          <p:cNvSpPr/>
          <p:nvPr/>
        </p:nvSpPr>
        <p:spPr bwMode="blackWhite">
          <a:xfrm>
            <a:off x="9917083" y="5174511"/>
            <a:ext cx="856211" cy="345004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</a:rPr>
              <a:t>Restaurant</a:t>
            </a:r>
          </a:p>
        </p:txBody>
      </p:sp>
      <p:sp>
        <p:nvSpPr>
          <p:cNvPr id="116" name="Afgeronde rechthoek 115"/>
          <p:cNvSpPr/>
          <p:nvPr/>
        </p:nvSpPr>
        <p:spPr bwMode="blackWhite">
          <a:xfrm>
            <a:off x="9623020" y="4301534"/>
            <a:ext cx="1444336" cy="393123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</a:rPr>
              <a:t>Teamleider facilitair</a:t>
            </a:r>
          </a:p>
        </p:txBody>
      </p:sp>
      <p:cxnSp>
        <p:nvCxnSpPr>
          <p:cNvPr id="118" name="Rechte verbindingslijn 117"/>
          <p:cNvCxnSpPr/>
          <p:nvPr/>
        </p:nvCxnSpPr>
        <p:spPr bwMode="blackWhite">
          <a:xfrm flipH="1">
            <a:off x="10417477" y="4701475"/>
            <a:ext cx="3384" cy="47303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0" name="Rechte verbindingslijn 119"/>
          <p:cNvCxnSpPr/>
          <p:nvPr/>
        </p:nvCxnSpPr>
        <p:spPr bwMode="blackWhite">
          <a:xfrm>
            <a:off x="8169980" y="4938435"/>
            <a:ext cx="32101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5" name="Rechte verbindingslijn 144"/>
          <p:cNvCxnSpPr/>
          <p:nvPr/>
        </p:nvCxnSpPr>
        <p:spPr bwMode="blackWhite">
          <a:xfrm>
            <a:off x="10381611" y="511232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Rechte verbindingslijn 148"/>
          <p:cNvCxnSpPr/>
          <p:nvPr/>
        </p:nvCxnSpPr>
        <p:spPr bwMode="blackWhite">
          <a:xfrm>
            <a:off x="8169980" y="4940361"/>
            <a:ext cx="1557" cy="2399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2" name="Rechte verbindingslijn 151"/>
          <p:cNvCxnSpPr/>
          <p:nvPr/>
        </p:nvCxnSpPr>
        <p:spPr bwMode="blackWhite">
          <a:xfrm>
            <a:off x="9355222" y="4948130"/>
            <a:ext cx="0" cy="2262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6" name="Rechte verbindingslijn 175"/>
          <p:cNvCxnSpPr>
            <a:cxnSpLocks/>
          </p:cNvCxnSpPr>
          <p:nvPr/>
        </p:nvCxnSpPr>
        <p:spPr bwMode="blackWhite">
          <a:xfrm flipV="1">
            <a:off x="7079156" y="4087753"/>
            <a:ext cx="4534501" cy="144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>
            <a:cxnSpLocks/>
          </p:cNvCxnSpPr>
          <p:nvPr/>
        </p:nvCxnSpPr>
        <p:spPr bwMode="blackWhite">
          <a:xfrm>
            <a:off x="5156742" y="5235908"/>
            <a:ext cx="0" cy="4535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Afgeronde rechthoek 2"/>
          <p:cNvSpPr/>
          <p:nvPr/>
        </p:nvSpPr>
        <p:spPr>
          <a:xfrm>
            <a:off x="11367963" y="4319794"/>
            <a:ext cx="719261" cy="374863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latin typeface="Calibri" panose="020F0502020204030204" pitchFamily="34" charset="0"/>
              </a:rPr>
              <a:t>HR</a:t>
            </a:r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4612564" y="3601489"/>
            <a:ext cx="0" cy="2593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>
            <a:cxnSpLocks/>
          </p:cNvCxnSpPr>
          <p:nvPr/>
        </p:nvCxnSpPr>
        <p:spPr>
          <a:xfrm flipH="1">
            <a:off x="11349647" y="4918129"/>
            <a:ext cx="3947" cy="2563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Rechte verbindingslijn 129"/>
          <p:cNvCxnSpPr/>
          <p:nvPr/>
        </p:nvCxnSpPr>
        <p:spPr>
          <a:xfrm flipH="1">
            <a:off x="676257" y="3587142"/>
            <a:ext cx="3757" cy="2736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3" name="Rechte verbindingslijn 132"/>
          <p:cNvCxnSpPr>
            <a:cxnSpLocks/>
            <a:stCxn id="20" idx="2"/>
          </p:cNvCxnSpPr>
          <p:nvPr/>
        </p:nvCxnSpPr>
        <p:spPr>
          <a:xfrm flipH="1">
            <a:off x="1630337" y="4249626"/>
            <a:ext cx="1" cy="1856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0" name="Rechte verbindingslijn 159"/>
          <p:cNvCxnSpPr>
            <a:cxnSpLocks/>
            <a:stCxn id="17" idx="2"/>
            <a:endCxn id="51" idx="0"/>
          </p:cNvCxnSpPr>
          <p:nvPr/>
        </p:nvCxnSpPr>
        <p:spPr>
          <a:xfrm>
            <a:off x="4550885" y="4249626"/>
            <a:ext cx="28347" cy="1856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7" name="Rechte verbindingslijn 166"/>
          <p:cNvCxnSpPr>
            <a:cxnSpLocks/>
          </p:cNvCxnSpPr>
          <p:nvPr/>
        </p:nvCxnSpPr>
        <p:spPr>
          <a:xfrm>
            <a:off x="2208580" y="5226944"/>
            <a:ext cx="4049" cy="4535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9" name="Afgeronde rechthoek 168"/>
          <p:cNvSpPr/>
          <p:nvPr/>
        </p:nvSpPr>
        <p:spPr>
          <a:xfrm>
            <a:off x="3054320" y="5680447"/>
            <a:ext cx="1317655" cy="355489"/>
          </a:xfrm>
          <a:prstGeom prst="roundRect">
            <a:avLst/>
          </a:prstGeom>
          <a:solidFill>
            <a:srgbClr val="00887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</a:rPr>
              <a:t>Specialist onbegrepen gedrag</a:t>
            </a:r>
          </a:p>
        </p:txBody>
      </p:sp>
      <p:cxnSp>
        <p:nvCxnSpPr>
          <p:cNvPr id="171" name="Rechte verbindingslijn 170"/>
          <p:cNvCxnSpPr>
            <a:cxnSpLocks/>
            <a:endCxn id="169" idx="0"/>
          </p:cNvCxnSpPr>
          <p:nvPr/>
        </p:nvCxnSpPr>
        <p:spPr>
          <a:xfrm>
            <a:off x="3713147" y="5226943"/>
            <a:ext cx="1" cy="4535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1" name="Rechte verbindingslijn 180"/>
          <p:cNvCxnSpPr>
            <a:cxnSpLocks/>
          </p:cNvCxnSpPr>
          <p:nvPr/>
        </p:nvCxnSpPr>
        <p:spPr>
          <a:xfrm>
            <a:off x="5938752" y="5238544"/>
            <a:ext cx="430" cy="48636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>
            <a:cxnSpLocks/>
            <a:stCxn id="18" idx="2"/>
            <a:endCxn id="48" idx="0"/>
          </p:cNvCxnSpPr>
          <p:nvPr/>
        </p:nvCxnSpPr>
        <p:spPr>
          <a:xfrm>
            <a:off x="3571256" y="4227689"/>
            <a:ext cx="37850" cy="2075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Afgeronde rechthoek 83"/>
          <p:cNvSpPr/>
          <p:nvPr/>
        </p:nvSpPr>
        <p:spPr bwMode="blackWhite">
          <a:xfrm>
            <a:off x="8261263" y="1085850"/>
            <a:ext cx="1013778" cy="438419"/>
          </a:xfrm>
          <a:prstGeom prst="roundRect">
            <a:avLst/>
          </a:prstGeom>
          <a:solidFill>
            <a:srgbClr val="008877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</a:rPr>
              <a:t>Ambtelijk Secretaris OR</a:t>
            </a:r>
          </a:p>
        </p:txBody>
      </p:sp>
      <p:sp>
        <p:nvSpPr>
          <p:cNvPr id="34" name="Rechthoek: afgeronde hoeken 33">
            <a:extLst>
              <a:ext uri="{FF2B5EF4-FFF2-40B4-BE49-F238E27FC236}">
                <a16:creationId xmlns:a16="http://schemas.microsoft.com/office/drawing/2014/main" id="{FDD2F78B-0A38-4007-9EA5-7706CF50E429}"/>
              </a:ext>
            </a:extLst>
          </p:cNvPr>
          <p:cNvSpPr/>
          <p:nvPr/>
        </p:nvSpPr>
        <p:spPr>
          <a:xfrm>
            <a:off x="9678646" y="1085488"/>
            <a:ext cx="1520240" cy="616667"/>
          </a:xfrm>
          <a:prstGeom prst="roundRect">
            <a:avLst/>
          </a:prstGeom>
          <a:solidFill>
            <a:srgbClr val="00887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Medewerker beleidsondersteuning/ </a:t>
            </a:r>
          </a:p>
          <a:p>
            <a:pPr algn="ctr"/>
            <a:r>
              <a:rPr lang="nl-NL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Kwaliteit</a:t>
            </a:r>
          </a:p>
        </p:txBody>
      </p: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B2D947CB-CD33-458E-9EF6-CEAB4063994A}"/>
              </a:ext>
            </a:extLst>
          </p:cNvPr>
          <p:cNvCxnSpPr>
            <a:cxnSpLocks/>
          </p:cNvCxnSpPr>
          <p:nvPr/>
        </p:nvCxnSpPr>
        <p:spPr>
          <a:xfrm flipV="1">
            <a:off x="8757341" y="890917"/>
            <a:ext cx="0" cy="2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Rechthoek: afgeronde hoeken 75">
            <a:extLst>
              <a:ext uri="{FF2B5EF4-FFF2-40B4-BE49-F238E27FC236}">
                <a16:creationId xmlns:a16="http://schemas.microsoft.com/office/drawing/2014/main" id="{DBBA5683-00D4-4FB8-8312-7753C048D07B}"/>
              </a:ext>
            </a:extLst>
          </p:cNvPr>
          <p:cNvSpPr/>
          <p:nvPr/>
        </p:nvSpPr>
        <p:spPr>
          <a:xfrm>
            <a:off x="238685" y="5680447"/>
            <a:ext cx="1329051" cy="355484"/>
          </a:xfrm>
          <a:prstGeom prst="roundRect">
            <a:avLst/>
          </a:prstGeom>
          <a:solidFill>
            <a:srgbClr val="00887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Vaktherapie</a:t>
            </a:r>
            <a:endParaRPr lang="nl-NL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7" name="Rechte verbindingslijn 96">
            <a:extLst>
              <a:ext uri="{FF2B5EF4-FFF2-40B4-BE49-F238E27FC236}">
                <a16:creationId xmlns:a16="http://schemas.microsoft.com/office/drawing/2014/main" id="{6DAC7D22-29F5-491E-A08A-F452A635E5AF}"/>
              </a:ext>
            </a:extLst>
          </p:cNvPr>
          <p:cNvCxnSpPr>
            <a:cxnSpLocks/>
          </p:cNvCxnSpPr>
          <p:nvPr/>
        </p:nvCxnSpPr>
        <p:spPr bwMode="blackWhite">
          <a:xfrm>
            <a:off x="2208580" y="3343735"/>
            <a:ext cx="1048021" cy="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8" name="Rechte verbindingslijn 107">
            <a:extLst>
              <a:ext uri="{FF2B5EF4-FFF2-40B4-BE49-F238E27FC236}">
                <a16:creationId xmlns:a16="http://schemas.microsoft.com/office/drawing/2014/main" id="{0BBFE876-2037-4C76-A732-4949229E3FBA}"/>
              </a:ext>
            </a:extLst>
          </p:cNvPr>
          <p:cNvCxnSpPr>
            <a:cxnSpLocks/>
          </p:cNvCxnSpPr>
          <p:nvPr/>
        </p:nvCxnSpPr>
        <p:spPr>
          <a:xfrm>
            <a:off x="845747" y="5229579"/>
            <a:ext cx="0" cy="4508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Rechte verbindingslijn 120">
            <a:extLst>
              <a:ext uri="{FF2B5EF4-FFF2-40B4-BE49-F238E27FC236}">
                <a16:creationId xmlns:a16="http://schemas.microsoft.com/office/drawing/2014/main" id="{DB4DE046-A3E5-46F3-8B1E-E55BFAA3214A}"/>
              </a:ext>
            </a:extLst>
          </p:cNvPr>
          <p:cNvCxnSpPr>
            <a:cxnSpLocks/>
          </p:cNvCxnSpPr>
          <p:nvPr/>
        </p:nvCxnSpPr>
        <p:spPr>
          <a:xfrm flipH="1">
            <a:off x="8848353" y="890668"/>
            <a:ext cx="1" cy="217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" name="Rechte verbindingslijn 122">
            <a:extLst>
              <a:ext uri="{FF2B5EF4-FFF2-40B4-BE49-F238E27FC236}">
                <a16:creationId xmlns:a16="http://schemas.microsoft.com/office/drawing/2014/main" id="{D1EE9CD4-3AF5-4632-99BD-865AA6C00001}"/>
              </a:ext>
            </a:extLst>
          </p:cNvPr>
          <p:cNvCxnSpPr>
            <a:cxnSpLocks/>
          </p:cNvCxnSpPr>
          <p:nvPr/>
        </p:nvCxnSpPr>
        <p:spPr>
          <a:xfrm flipH="1">
            <a:off x="10695683" y="890572"/>
            <a:ext cx="1" cy="217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Rechte verbindingslijn 123">
            <a:extLst>
              <a:ext uri="{FF2B5EF4-FFF2-40B4-BE49-F238E27FC236}">
                <a16:creationId xmlns:a16="http://schemas.microsoft.com/office/drawing/2014/main" id="{22F54FF8-563F-4F28-85CF-EA0414CA2E09}"/>
              </a:ext>
            </a:extLst>
          </p:cNvPr>
          <p:cNvCxnSpPr>
            <a:cxnSpLocks/>
          </p:cNvCxnSpPr>
          <p:nvPr/>
        </p:nvCxnSpPr>
        <p:spPr>
          <a:xfrm>
            <a:off x="11626893" y="4084287"/>
            <a:ext cx="1" cy="23873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6" name="Rechte verbindingslijn 125">
            <a:extLst>
              <a:ext uri="{FF2B5EF4-FFF2-40B4-BE49-F238E27FC236}">
                <a16:creationId xmlns:a16="http://schemas.microsoft.com/office/drawing/2014/main" id="{223DCF76-E5C8-40E3-B37B-2FD195450141}"/>
              </a:ext>
            </a:extLst>
          </p:cNvPr>
          <p:cNvCxnSpPr>
            <a:cxnSpLocks/>
          </p:cNvCxnSpPr>
          <p:nvPr/>
        </p:nvCxnSpPr>
        <p:spPr bwMode="blackWhite">
          <a:xfrm>
            <a:off x="8768152" y="3429000"/>
            <a:ext cx="1414986" cy="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4505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.potx" id="{A59F544C-7D02-43D2-A160-4F3D52E6AF95}" vid="{17A0868D-E408-4455-90B2-499FE5806BE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a94db2-abc7-4319-9a33-b54ed09ee1a2">
      <Terms xmlns="http://schemas.microsoft.com/office/infopath/2007/PartnerControls"/>
    </lcf76f155ced4ddcb4097134ff3c332f>
    <TaxCatchAll xmlns="128080a4-b383-4809-87c5-a84e83094a1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B46A7443B5594AABBCE09CE02BA1CA" ma:contentTypeVersion="15" ma:contentTypeDescription="Een nieuw document maken." ma:contentTypeScope="" ma:versionID="9ebda345e16157b46e35a8da9dd243b5">
  <xsd:schema xmlns:xsd="http://www.w3.org/2001/XMLSchema" xmlns:xs="http://www.w3.org/2001/XMLSchema" xmlns:p="http://schemas.microsoft.com/office/2006/metadata/properties" xmlns:ns2="cba94db2-abc7-4319-9a33-b54ed09ee1a2" xmlns:ns3="128080a4-b383-4809-87c5-a84e83094a17" targetNamespace="http://schemas.microsoft.com/office/2006/metadata/properties" ma:root="true" ma:fieldsID="3202f0500eb238d3befe3de06950aef1" ns2:_="" ns3:_="">
    <xsd:import namespace="cba94db2-abc7-4319-9a33-b54ed09ee1a2"/>
    <xsd:import namespace="128080a4-b383-4809-87c5-a84e83094a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a94db2-abc7-4319-9a33-b54ed09ee1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47b8dc63-b0b5-433a-bc3c-deabad9908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8080a4-b383-4809-87c5-a84e83094a1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c8463fc-b9a2-4472-98c6-97913037959c}" ma:internalName="TaxCatchAll" ma:showField="CatchAllData" ma:web="128080a4-b383-4809-87c5-a84e83094a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35D271-C1F4-4D8A-91A3-3CD21EDD8B81}">
  <ds:schemaRefs>
    <ds:schemaRef ds:uri="http://purl.org/dc/dcmitype/"/>
    <ds:schemaRef ds:uri="http://schemas.microsoft.com/office/2006/documentManagement/types"/>
    <ds:schemaRef ds:uri="128080a4-b383-4809-87c5-a84e83094a17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ba94db2-abc7-4319-9a33-b54ed09ee1a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18D0A0-C78A-41E9-A3FD-A8B7477F12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181C4C-5368-486F-AA43-5066B4032FE9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78</Words>
  <Application>Microsoft Office PowerPoint</Application>
  <PresentationFormat>Breedbeeld</PresentationFormat>
  <Paragraphs>41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Koraal 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Manon Tillie</dc:creator>
  <cp:lastModifiedBy>Jolande van Til</cp:lastModifiedBy>
  <cp:revision>57</cp:revision>
  <cp:lastPrinted>2016-03-10T08:06:47Z</cp:lastPrinted>
  <dcterms:created xsi:type="dcterms:W3CDTF">2016-03-01T13:01:18Z</dcterms:created>
  <dcterms:modified xsi:type="dcterms:W3CDTF">2022-01-11T07:36:38Z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0x0101008CB46A7443B5594AABBCE09CE02BA1CA</vt:lpwstr>
  </property>
  <property fmtid="{D5CDD505-2E9C-101B-9397-08002B2CF9AE}" pid="3" name="Order">
    <vt:r8>87000</vt:r8>
  </property>
</Properties>
</file>